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7"/>
  </p:notesMasterIdLst>
  <p:sldIdLst>
    <p:sldId id="257" r:id="rId2"/>
    <p:sldId id="334" r:id="rId3"/>
    <p:sldId id="390" r:id="rId4"/>
    <p:sldId id="391" r:id="rId5"/>
    <p:sldId id="392" r:id="rId6"/>
    <p:sldId id="393" r:id="rId7"/>
    <p:sldId id="394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</p:sldIdLst>
  <p:sldSz cx="9144000" cy="6858000" type="screen4x3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66FF"/>
    <a:srgbClr val="6600FF"/>
    <a:srgbClr val="FFFFCC"/>
    <a:srgbClr val="B8E08C"/>
    <a:srgbClr val="009900"/>
    <a:srgbClr val="FF00FF"/>
    <a:srgbClr val="FF3300"/>
    <a:srgbClr val="00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67" autoAdjust="0"/>
    <p:restoredTop sz="94660"/>
  </p:normalViewPr>
  <p:slideViewPr>
    <p:cSldViewPr>
      <p:cViewPr>
        <p:scale>
          <a:sx n="75" d="100"/>
          <a:sy n="75" d="100"/>
        </p:scale>
        <p:origin x="-74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40DCA81-2F5B-48C5-8CA6-F08BEAF74E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434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5D56144-10B0-4956-8FB9-9141B25C11F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B300558-EA77-4D2C-8584-7AD81E0BDCF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82F905-3520-4007-A139-E9FFA0231EE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FB2E4F-0732-479E-88D1-8BD1C163D11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E58F989-A855-431C-88F2-158144EB47D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9669FC-F373-4D4F-ABD7-16B178150B0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2AE7F79-D6EB-4E2F-8E78-0230E106ED6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27653D-BFC3-4391-A8F9-7CF029FB4B7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F885AAB-E671-4516-8261-423ADA925D2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FAC891-83C8-4A44-BF20-10C060D0ACC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91E877-E572-4333-A9BB-2A91191D915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8C80854-CC23-4A9D-9F3D-5F76C170826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357158" y="2214554"/>
            <a:ext cx="8572528" cy="20161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6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>INFIBAGUE</a:t>
            </a:r>
            <a:br>
              <a:rPr lang="es-MX" sz="6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> </a:t>
            </a:r>
            <a:b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/>
                <a:latin typeface="Franklin Gothic Heavy" pitchFamily="34" charset="0"/>
              </a:rPr>
              <a:t>AVANCE </a:t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/>
                <a:latin typeface="Franklin Gothic Heavy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/>
                <a:latin typeface="Franklin Gothic Heavy" pitchFamily="34" charset="0"/>
              </a:rPr>
              <a:t>ACTUALIZACION MECI</a:t>
            </a: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>DICIEMBRE 2014</a:t>
            </a:r>
            <a: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endParaRPr lang="es-ES" sz="4400" i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LOGOINFI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459333"/>
            <a:ext cx="2776133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 BANFUTU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3827" y="2699557"/>
            <a:ext cx="2960990" cy="104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FASE PLANEACION ACTUALIZACION.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12562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230450"/>
              </p:ext>
            </p:extLst>
          </p:nvPr>
        </p:nvGraphicFramePr>
        <p:xfrm>
          <a:off x="107504" y="404813"/>
          <a:ext cx="8964613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600" b="1" kern="1200" dirty="0" smtClean="0">
                          <a:solidFill>
                            <a:schemeClr val="lt1"/>
                          </a:solidFill>
                          <a:latin typeface="Arial Narrow" pitchFamily="34" charset="0"/>
                          <a:ea typeface="+mn-ea"/>
                          <a:cs typeface="Aharoni" pitchFamily="2" charset="-79"/>
                        </a:rPr>
                        <a:t>DOCUMENTO</a:t>
                      </a:r>
                      <a:endParaRPr kumimoji="0" lang="es-ES" sz="1600" b="1" kern="1200" dirty="0">
                        <a:solidFill>
                          <a:schemeClr val="lt1"/>
                        </a:solidFill>
                        <a:latin typeface="Arial Narrow" pitchFamily="34" charset="0"/>
                        <a:ea typeface="+mn-ea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600" b="1" kern="1200" dirty="0" smtClean="0">
                          <a:solidFill>
                            <a:schemeClr val="lt1"/>
                          </a:solidFill>
                          <a:latin typeface="Arial Narrow" pitchFamily="34" charset="0"/>
                          <a:ea typeface="+mn-ea"/>
                          <a:cs typeface="Aharoni" pitchFamily="2" charset="-79"/>
                        </a:rPr>
                        <a:t>RESPONSABLE</a:t>
                      </a:r>
                      <a:endParaRPr kumimoji="0" lang="es-ES" sz="1600" b="1" kern="1200" dirty="0">
                        <a:solidFill>
                          <a:schemeClr val="lt1"/>
                        </a:solidFill>
                        <a:latin typeface="Arial Narrow" pitchFamily="34" charset="0"/>
                        <a:ea typeface="+mn-ea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Acuerdos, Compromisos y Protocolos Éticos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 con los principios y valores de la entidad, construido participativamente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Código de Ética y Valores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Acto Administrativo que Adopta el Documento con los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principios y valores 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Acuerdo de Consejo Directivo No. 002 de</a:t>
                      </a:r>
                      <a:r>
                        <a:rPr lang="es-ES" sz="1600" baseline="0" dirty="0" smtClean="0">
                          <a:latin typeface="Arial Narrow" pitchFamily="34" charset="0"/>
                        </a:rPr>
                        <a:t> 10 de Mayo 2007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Alta Dirección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Socialización de los Principios y valores de la organización a todos los servidores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Actas de Inducción y Re Inducción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División Administrativa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Desarrollo del Talento Humano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Manual de funciones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y competencias laborales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Funciones y Competencias Laborales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 Institucional de Formación y Capacitación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de Capacitación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Programa de Inducción y Re inducción realizado a los servidores vinculados a la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Inducción y Re Inducción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Programa de Re inducción en respuesta a cambios organizacionales  técnicos o normativos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Inducción y Re Inducción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326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964250"/>
              </p:ext>
            </p:extLst>
          </p:nvPr>
        </p:nvGraphicFramePr>
        <p:xfrm>
          <a:off x="107504" y="404813"/>
          <a:ext cx="8964613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600" b="1" kern="1200" dirty="0" smtClean="0">
                          <a:solidFill>
                            <a:schemeClr val="lt1"/>
                          </a:solidFill>
                          <a:latin typeface="Arial Narrow" pitchFamily="34" charset="0"/>
                          <a:ea typeface="+mn-ea"/>
                          <a:cs typeface="Aharoni" pitchFamily="2" charset="-79"/>
                        </a:rPr>
                        <a:t>DOCUMENTO</a:t>
                      </a:r>
                      <a:endParaRPr kumimoji="0" lang="es-ES" sz="1600" b="1" kern="1200" dirty="0">
                        <a:solidFill>
                          <a:schemeClr val="lt1"/>
                        </a:solidFill>
                        <a:latin typeface="Arial Narrow" pitchFamily="34" charset="0"/>
                        <a:ea typeface="+mn-ea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600" b="1" kern="1200" dirty="0" smtClean="0">
                          <a:solidFill>
                            <a:schemeClr val="lt1"/>
                          </a:solidFill>
                          <a:latin typeface="Arial Narrow" pitchFamily="34" charset="0"/>
                          <a:ea typeface="+mn-ea"/>
                          <a:cs typeface="Aharoni" pitchFamily="2" charset="-79"/>
                        </a:rPr>
                        <a:t>RESPONSABLE</a:t>
                      </a:r>
                      <a:endParaRPr kumimoji="0" lang="es-ES" sz="1600" b="1" kern="1200" dirty="0">
                        <a:solidFill>
                          <a:schemeClr val="lt1"/>
                        </a:solidFill>
                        <a:latin typeface="Arial Narrow" pitchFamily="34" charset="0"/>
                        <a:ea typeface="+mn-ea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Desarrollo del Talento Humano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Programa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de Bienestar</a:t>
                      </a: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de Bienestar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 de incentivos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Procesos meritocráticos de cargos directivos en las entidades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donde aplique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NA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NA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de evaluación del desempeño acorde a la normatividad que aplique a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Evaluación</a:t>
                      </a:r>
                      <a:r>
                        <a:rPr lang="es-ES" sz="1600" baseline="0" dirty="0" smtClean="0">
                          <a:latin typeface="Arial Narrow" pitchFamily="34" charset="0"/>
                        </a:rPr>
                        <a:t> del Desempeño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152400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Planes,</a:t>
                      </a:r>
                      <a:r>
                        <a:rPr kumimoji="0" lang="es-CO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Programas y Proyectos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Misión,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Visión y Objetivos Institucionales adoptados y divulgados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Adoptados</a:t>
                      </a:r>
                      <a:r>
                        <a:rPr lang="es-ES" sz="1600" baseline="0" dirty="0" smtClean="0">
                          <a:latin typeface="Arial Narrow" pitchFamily="34" charset="0"/>
                        </a:rPr>
                        <a:t> mediante Acuerdo de Consejo Directivo No. 002 de 10 de Mayo 2007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Alta Dirección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que soporten la revisión sobre las necesidades de los usuarios, legales y de presupuesto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de Adquisiciones por Dependencia, Presupuesto de Inversión, </a:t>
                      </a:r>
                      <a:r>
                        <a:rPr lang="es-ES" sz="1600" smtClean="0">
                          <a:latin typeface="Arial Narrow" pitchFamily="34" charset="0"/>
                        </a:rPr>
                        <a:t>Indicadores Financieros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049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88948"/>
              </p:ext>
            </p:extLst>
          </p:nvPr>
        </p:nvGraphicFramePr>
        <p:xfrm>
          <a:off x="107504" y="404813"/>
          <a:ext cx="8964613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Planes,</a:t>
                      </a:r>
                      <a:r>
                        <a:rPr kumimoji="0" lang="es-CO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Programas y Proyectos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Planes operativos con cronogramas y responsables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Anual de Alumbrado Público, Plan de Acción División Operativa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Fichas de indicadores para medir el avance en la planeación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de Acción, Índices de Eficiencia y Eficacia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Procesos de seguimiento y evaluación que incluya la satisfacción del cliente y partes interesadas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row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Modelo de operación por procesos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Caracterizaciones de proceso elaboradas y divulgadas a todos los funcionarios 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Procesos y Procedimientos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Mapa de Procesos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Procesos y Procedimientos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Indicadores por proceso para realizar la medición correspondiente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Procesos y Procedimientos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Equipo MECI</a:t>
                      </a: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355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537034"/>
              </p:ext>
            </p:extLst>
          </p:nvPr>
        </p:nvGraphicFramePr>
        <p:xfrm>
          <a:off x="107504" y="404813"/>
          <a:ext cx="8964613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Modelo de operación por procesos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de reuniones u otro soporte para revisiones o ajustes a los procesos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Memorandos, listas de Asistencia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Procedimientos diseñados de acuerdo a las actividades que desarrollan los procesos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Procesos y Procedimientos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 documento que soporte la divulgación de los procedimientos a todos los funcionarios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Arial Narrow" pitchFamily="34" charset="0"/>
                        </a:rPr>
                        <a:t>Memorandos, listas de Asistencia</a:t>
                      </a:r>
                    </a:p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u otros soportes que evidencian el seguimiento a los controles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de Acción, Seguimiento a Mapa de Riesgos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Estructura Organizacional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Evidencias que soporten la comunicación a todo el personal para sensibilizar la relación entre la estructura y los procesos 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Actas de Inducción y Re-Inducción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191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343934"/>
              </p:ext>
            </p:extLst>
          </p:nvPr>
        </p:nvGraphicFramePr>
        <p:xfrm>
          <a:off x="107504" y="404813"/>
          <a:ext cx="8964613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Indicadores de Gestión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Fichas de Indicadores donde se registra y hace seguimiento a la gestión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de Acción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Cuadros de control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para seguimiento a los indicadores clave de los procesos</a:t>
                      </a:r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de Acción, Índices de Eficiencia y Eficacia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Políticas de Operación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 que contiene las políticas de operación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Calidad, Manual de Procesos y Procedimientos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 documento que soporte la divulgación de las políticas de operación a todos los funcionarios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Actas de Inducción y Re-Inducción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605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351576"/>
              </p:ext>
            </p:extLst>
          </p:nvPr>
        </p:nvGraphicFramePr>
        <p:xfrm>
          <a:off x="107504" y="404813"/>
          <a:ext cx="8964613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Administración de Riesgos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Definición desde la Alta Dirección de la política de Administración del Riesgo, donde se incluya la metodología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a utilizar para su desarrollo</a:t>
                      </a: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Mapa institucional de Riesgos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Mapas de riesgos por proceso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Mapa Institucional de Riesgos</a:t>
                      </a:r>
                    </a:p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Mapa Institucional de Riesgos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Mapa Institucional de Riesgos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 documento que soporte la divulgación de los mapas de riesgos a todos los funcionarios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Arial Narrow" pitchFamily="34" charset="0"/>
                        </a:rPr>
                        <a:t>Memorandos, listas de Asistencia</a:t>
                      </a:r>
                    </a:p>
                    <a:p>
                      <a:pPr algn="ctr"/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  <a:p>
                      <a:pPr algn="ctr"/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u otros soportes que evidencian el seguimiento a los controles establecidos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para los riesgos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Seguimiento</a:t>
                      </a:r>
                      <a:r>
                        <a:rPr lang="es-ES" sz="1600" baseline="0" dirty="0" smtClean="0">
                          <a:latin typeface="Arial Narrow" pitchFamily="34" charset="0"/>
                        </a:rPr>
                        <a:t> Mapa de Riesgos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948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290591"/>
              </p:ext>
            </p:extLst>
          </p:nvPr>
        </p:nvGraphicFramePr>
        <p:xfrm>
          <a:off x="107504" y="404813"/>
          <a:ext cx="8964613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Autoevaluación Institucional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soporte sobre aplicación de encuestas de autoevaluación de los procesos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Encuesta Autoevaluación MECI</a:t>
                      </a:r>
                    </a:p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Seguimiento</a:t>
                      </a:r>
                      <a:r>
                        <a:rPr lang="es-ES" sz="1600" baseline="0" dirty="0" smtClean="0">
                          <a:latin typeface="Arial Narrow" pitchFamily="34" charset="0"/>
                        </a:rPr>
                        <a:t> a Planes de Mejoramiento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soporte sobre realización de talleres de autoevaluación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Encuesta Autoevaluación MECI</a:t>
                      </a:r>
                    </a:p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Seguimiento</a:t>
                      </a:r>
                      <a:r>
                        <a:rPr lang="es-ES" sz="1600" baseline="0" dirty="0" smtClean="0">
                          <a:latin typeface="Arial Narrow" pitchFamily="34" charset="0"/>
                        </a:rPr>
                        <a:t> a Planes de Mejoramiento</a:t>
                      </a:r>
                      <a:endParaRPr lang="es-ES" sz="1600" dirty="0" smtClean="0">
                        <a:latin typeface="Arial Narrow" pitchFamily="34" charset="0"/>
                      </a:endParaRPr>
                    </a:p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 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u otros soportes de informes de autoevaluación realizados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Seguimiento Plan de Acción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sobre Análisis de los indicadores por proceso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Seguimiento Plan Indicativo, Análisis Metas Plan de Acción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de gestión por proceso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Informes de Gestión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376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168355"/>
              </p:ext>
            </p:extLst>
          </p:nvPr>
        </p:nvGraphicFramePr>
        <p:xfrm>
          <a:off x="107504" y="404813"/>
          <a:ext cx="8964613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Auditoría Interna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pormenorizados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Oficina de Control Interno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Resultados informe ejecutivo anual realizado ante el DAFP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Oficina de Control Interno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Procedimiento para auditoría interna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Oficina de Control Interno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Programa anual de auditorías aprobado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Oficina de Control Interno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de auditorías realizadas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Oficina de Control Interno</a:t>
                      </a:r>
                      <a:endParaRPr lang="es-ES" sz="14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573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283807"/>
              </p:ext>
            </p:extLst>
          </p:nvPr>
        </p:nvGraphicFramePr>
        <p:xfrm>
          <a:off x="107504" y="404813"/>
          <a:ext cx="8964613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 de Mejoramiento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Herramienta definida para la construcción del plan de mejoramiento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Plan de Mejoramiento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Alta Dirección</a:t>
                      </a:r>
                      <a:br>
                        <a:rPr lang="es-ES" sz="1600" dirty="0" smtClean="0">
                          <a:latin typeface="Arial Narrow" pitchFamily="34" charset="0"/>
                        </a:rPr>
                      </a:br>
                      <a:r>
                        <a:rPr lang="es-ES" sz="1600" dirty="0" smtClean="0">
                          <a:latin typeface="Arial Narrow" pitchFamily="34" charset="0"/>
                        </a:rPr>
                        <a:t> Equipo MECI</a:t>
                      </a:r>
                    </a:p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que evidencien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el seguimiento a los planes de mejoramiento</a:t>
                      </a:r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Seguimiento Plan de Mejoramiento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Alta Dirección</a:t>
                      </a:r>
                      <a:br>
                        <a:rPr lang="es-ES" sz="1600" dirty="0" smtClean="0">
                          <a:latin typeface="Arial Narrow" pitchFamily="34" charset="0"/>
                        </a:rPr>
                      </a:br>
                      <a:r>
                        <a:rPr lang="es-ES" sz="1600" dirty="0" smtClean="0">
                          <a:latin typeface="Arial Narrow" pitchFamily="34" charset="0"/>
                        </a:rPr>
                        <a:t> Equipo MECI</a:t>
                      </a:r>
                    </a:p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8610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763155"/>
              </p:ext>
            </p:extLst>
          </p:nvPr>
        </p:nvGraphicFramePr>
        <p:xfrm>
          <a:off x="107504" y="404813"/>
          <a:ext cx="8964613" cy="637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Información y Comunicación Externa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para recepción,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registro y atención de sugerencias, recomendaciones, peticiones, quejas o reclamos por parte de la ciudadanía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Procesos</a:t>
                      </a:r>
                      <a:r>
                        <a:rPr lang="es-ES" sz="1600" baseline="0" dirty="0" smtClean="0">
                          <a:latin typeface="Arial Narrow" pitchFamily="34" charset="0"/>
                        </a:rPr>
                        <a:t> y Procedimientos, Plan Anticorrupción y de Atención al Ciudadano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de consulta para la obtención de información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requerida para la gestión 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Tablas de Retención Documental, Sistema de Gestión Documental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Publicación en página web de la información relacionada con la planeación institucional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Página Web del Instituto, Redes Sociales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Publicación en página web de los formularios oficiales relacionados con trámites de los ciudadanos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Página Web</a:t>
                      </a:r>
                      <a:r>
                        <a:rPr lang="es-ES" sz="1600" baseline="0" dirty="0" smtClean="0">
                          <a:latin typeface="Arial Narrow" pitchFamily="34" charset="0"/>
                        </a:rPr>
                        <a:t> del Instituto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para recepción,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registro y atención de sugerencias, recomendaciones, peticiones, quejas o reclamos por parte de la ciudadanía</a:t>
                      </a:r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smtClean="0">
                          <a:latin typeface="Arial Narrow" pitchFamily="34" charset="0"/>
                        </a:rPr>
                        <a:t>Plan Anticorrupción y de Atención al Ciudadano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0243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857130"/>
              </p:ext>
            </p:extLst>
          </p:nvPr>
        </p:nvGraphicFramePr>
        <p:xfrm>
          <a:off x="107504" y="404813"/>
          <a:ext cx="8964613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Información y Comunicación Externa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Lineamientos de planeación establecidos para llevar a cabo el proceso de rendición de cuentas</a:t>
                      </a:r>
                    </a:p>
                    <a:p>
                      <a:pPr algn="ctr"/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Informe de Gestión, Ejecución por Comuna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otros documentos que soporten la realización de procesos de rendición de cuentas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Separata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Publicación en página web de los resultados de la última rendición de cuentas realizada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Pagina web del instituto, Redes Sociales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otros documentos que evidencien la realización de otro tipo de contacto con la ciudadanía (diferente a la rendición de cuentas)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Formatos de </a:t>
                      </a:r>
                      <a:r>
                        <a:rPr lang="es-ES" sz="1600" dirty="0" err="1" smtClean="0">
                          <a:latin typeface="Arial Narrow" pitchFamily="34" charset="0"/>
                        </a:rPr>
                        <a:t>PQR’s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308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35662"/>
              </p:ext>
            </p:extLst>
          </p:nvPr>
        </p:nvGraphicFramePr>
        <p:xfrm>
          <a:off x="107504" y="404813"/>
          <a:ext cx="8964613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Información y Comunicación Interna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para recibir sugerencias o solicitudes de los funcionarios</a:t>
                      </a:r>
                    </a:p>
                    <a:p>
                      <a:pPr algn="ctr"/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smtClean="0">
                          <a:latin typeface="Arial Narrow" pitchFamily="34" charset="0"/>
                        </a:rPr>
                        <a:t>Plan Anticorrupción y de Atención al Ciudadano, Buzón de sugerencias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Tablas de retención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documental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Tablas de retención documental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Fuentes internas de información: Manuales, actas, actos administrativos, u otros documentos necesarios para la gestión de los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procesos, de fácil acceso y sistematizados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Pagina web institucional, sistema de gestión documental, servidor de datos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Política y Plan de comunicaciones establecido y divulgado a todos los funcionarios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Comunicaciones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Matriz de responsabilidades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Manual de Funciones y Competencias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la Dirección</a:t>
                      </a:r>
                    </a:p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883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946081"/>
              </p:ext>
            </p:extLst>
          </p:nvPr>
        </p:nvGraphicFramePr>
        <p:xfrm>
          <a:off x="139700" y="69656"/>
          <a:ext cx="8964613" cy="667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3016761"/>
                <a:gridCol w="19798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DOCUMENTO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RESPONSABLE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764000">
                <a:tc rowSpan="6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Sistemas de Información y Comunicación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Sistema de información para el proceso documental institucional</a:t>
                      </a:r>
                    </a:p>
                    <a:p>
                      <a:pPr algn="ctr"/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Sistema de gestión documental, Manual de Procesos y Procedimientos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</a:t>
                      </a:r>
                      <a:r>
                        <a:rPr lang="es-ES" sz="1400" dirty="0" err="1" smtClean="0">
                          <a:latin typeface="Arial Narrow" pitchFamily="34" charset="0"/>
                        </a:rPr>
                        <a:t>Dir</a:t>
                      </a:r>
                      <a:endParaRPr lang="es-ES" sz="1400" dirty="0" smtClean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0432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Sistema de información para la atención a las peticiones,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quejas, reclamaciones o recursos de los ciudadanos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Arial Narrow" pitchFamily="34" charset="0"/>
                        </a:rPr>
                        <a:t>Sistema de Información Financiero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</a:t>
                      </a:r>
                      <a:r>
                        <a:rPr lang="es-ES" sz="1400" dirty="0" err="1" smtClean="0">
                          <a:latin typeface="Arial Narrow" pitchFamily="34" charset="0"/>
                        </a:rPr>
                        <a:t>Dir</a:t>
                      </a:r>
                      <a:endParaRPr lang="es-ES" sz="1400" dirty="0" smtClean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9651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Sistemas de información para el manejo de los recursos humanos, físicos,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tecnológicos y financieros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Sistema de Información Financiero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</a:t>
                      </a:r>
                      <a:r>
                        <a:rPr lang="es-ES" sz="1400" dirty="0" err="1" smtClean="0">
                          <a:latin typeface="Arial Narrow" pitchFamily="34" charset="0"/>
                        </a:rPr>
                        <a:t>Dir</a:t>
                      </a:r>
                      <a:endParaRPr lang="es-ES" sz="1400" dirty="0" smtClean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887016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Página web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Pagina web Institucional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</a:t>
                      </a:r>
                      <a:r>
                        <a:rPr lang="es-ES" sz="1400" dirty="0" err="1" smtClean="0">
                          <a:latin typeface="Arial Narrow" pitchFamily="34" charset="0"/>
                        </a:rPr>
                        <a:t>Dir</a:t>
                      </a:r>
                      <a:endParaRPr lang="es-ES" sz="1400" dirty="0" smtClean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87824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Punto de atención al usuario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Ventanilla Única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</a:t>
                      </a:r>
                      <a:r>
                        <a:rPr lang="es-ES" sz="1400" dirty="0" err="1" smtClean="0">
                          <a:latin typeface="Arial Narrow" pitchFamily="34" charset="0"/>
                        </a:rPr>
                        <a:t>Dir</a:t>
                      </a:r>
                      <a:endParaRPr lang="es-ES" sz="1400" dirty="0" smtClean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Otros medios de comunicación virtual (chat, foro, redes sociales)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</a:rPr>
                        <a:t>Correo Electrónico, redes sociales</a:t>
                      </a:r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Comité de Coordinación de Control Interno</a:t>
                      </a:r>
                      <a:br>
                        <a:rPr lang="es-ES" sz="1400" dirty="0" smtClean="0">
                          <a:latin typeface="Arial Narrow" pitchFamily="34" charset="0"/>
                        </a:rPr>
                      </a:br>
                      <a:r>
                        <a:rPr lang="es-ES" sz="1400" dirty="0" smtClean="0">
                          <a:latin typeface="Arial Narrow" pitchFamily="34" charset="0"/>
                        </a:rPr>
                        <a:t>Equipo MECI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 Narrow" pitchFamily="34" charset="0"/>
                        </a:rPr>
                        <a:t>Representante de </a:t>
                      </a:r>
                      <a:r>
                        <a:rPr lang="es-ES" sz="1400" dirty="0" err="1" smtClean="0">
                          <a:latin typeface="Arial Narrow" pitchFamily="34" charset="0"/>
                        </a:rPr>
                        <a:t>Dir</a:t>
                      </a:r>
                      <a:endParaRPr lang="es-ES" sz="1400" dirty="0" smtClean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908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12496</TotalTime>
  <Words>1587</Words>
  <Application>Microsoft Office PowerPoint</Application>
  <PresentationFormat>Presentación en pantalla (4:3)</PresentationFormat>
  <Paragraphs>351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Concurrencia</vt:lpstr>
      <vt:lpstr>   INFIBAGUE       AVANCE  ACTUALIZACION MECI DICIEMBRE 2014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Colossus Edition 2 Reloaded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GESTIÓN    AÑO 2010</dc:title>
  <dc:creator>usuario</dc:creator>
  <cp:lastModifiedBy>usuario</cp:lastModifiedBy>
  <cp:revision>1014</cp:revision>
  <dcterms:created xsi:type="dcterms:W3CDTF">2010-12-29T02:39:15Z</dcterms:created>
  <dcterms:modified xsi:type="dcterms:W3CDTF">2015-02-19T10:10:12Z</dcterms:modified>
</cp:coreProperties>
</file>